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419" r:id="rId3"/>
    <p:sldId id="618" r:id="rId4"/>
    <p:sldId id="635" r:id="rId5"/>
    <p:sldId id="638" r:id="rId6"/>
    <p:sldId id="639" r:id="rId7"/>
    <p:sldId id="640" r:id="rId8"/>
    <p:sldId id="648" r:id="rId9"/>
    <p:sldId id="649" r:id="rId10"/>
    <p:sldId id="650" r:id="rId11"/>
    <p:sldId id="644" r:id="rId12"/>
    <p:sldId id="641" r:id="rId13"/>
    <p:sldId id="642" r:id="rId14"/>
    <p:sldId id="643" r:id="rId15"/>
    <p:sldId id="645" r:id="rId16"/>
    <p:sldId id="646" r:id="rId17"/>
    <p:sldId id="653" r:id="rId18"/>
    <p:sldId id="652" r:id="rId19"/>
    <p:sldId id="654" r:id="rId20"/>
    <p:sldId id="651" r:id="rId21"/>
    <p:sldId id="637" r:id="rId22"/>
    <p:sldId id="655" r:id="rId23"/>
    <p:sldId id="656" r:id="rId24"/>
    <p:sldId id="657" r:id="rId25"/>
    <p:sldId id="658" r:id="rId26"/>
    <p:sldId id="674" r:id="rId27"/>
    <p:sldId id="669" r:id="rId28"/>
    <p:sldId id="670" r:id="rId29"/>
    <p:sldId id="671" r:id="rId30"/>
    <p:sldId id="672" r:id="rId31"/>
    <p:sldId id="673" r:id="rId32"/>
    <p:sldId id="675" r:id="rId33"/>
    <p:sldId id="659" r:id="rId34"/>
    <p:sldId id="636" r:id="rId35"/>
    <p:sldId id="660" r:id="rId36"/>
    <p:sldId id="661" r:id="rId37"/>
    <p:sldId id="662" r:id="rId38"/>
    <p:sldId id="664" r:id="rId39"/>
    <p:sldId id="663" r:id="rId40"/>
    <p:sldId id="667" r:id="rId41"/>
    <p:sldId id="666" r:id="rId42"/>
    <p:sldId id="665" r:id="rId43"/>
    <p:sldId id="668" r:id="rId44"/>
    <p:sldId id="612" r:id="rId45"/>
    <p:sldId id="511" r:id="rId46"/>
    <p:sldId id="342" r:id="rId47"/>
  </p:sldIdLst>
  <p:sldSz cx="24384000" cy="13716000"/>
  <p:notesSz cx="6797675" cy="9929813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040"/>
    <a:srgbClr val="F25A29"/>
    <a:srgbClr val="F35A29"/>
    <a:srgbClr val="4372C4"/>
    <a:srgbClr val="ED1C24"/>
    <a:srgbClr val="E4C622"/>
    <a:srgbClr val="B9D532"/>
    <a:srgbClr val="7BC242"/>
    <a:srgbClr val="E4C721"/>
    <a:srgbClr val="45B7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9" autoAdjust="0"/>
    <p:restoredTop sz="85340" autoAdjust="0"/>
  </p:normalViewPr>
  <p:slideViewPr>
    <p:cSldViewPr snapToGrid="0" snapToObjects="1">
      <p:cViewPr>
        <p:scale>
          <a:sx n="57" d="100"/>
          <a:sy n="57" d="100"/>
        </p:scale>
        <p:origin x="-1008" y="-158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932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9682A-6338-40E2-9ACD-2A3FF92BB3F1}" type="datetime1">
              <a:rPr lang="en-US" smtClean="0"/>
              <a:t>5/21/2021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C4568-2AE6-42F2-B295-3769A765E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7068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906357" y="4716661"/>
            <a:ext cx="4984962" cy="4468416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04435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836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4538"/>
            <a:ext cx="6619875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71722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jdbc:mysql</a:t>
            </a:r>
            <a:r>
              <a:rPr 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://localhost:3306/</a:t>
            </a:r>
            <a:r>
              <a:rPr lang="en-US" sz="2200" b="0" i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TestingSystem?autoReconnect</a:t>
            </a:r>
            <a:r>
              <a:rPr 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r>
              <a:rPr lang="en-US" sz="2200" b="0" i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true&amp;useSSL</a:t>
            </a:r>
            <a:r>
              <a:rPr 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r>
              <a:rPr lang="en-US" sz="2200" b="0" i="0" dirty="0" err="1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false&amp;characterEncoding</a:t>
            </a:r>
            <a:r>
              <a:rPr 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=latin1</a:t>
            </a:r>
          </a:p>
          <a:p>
            <a:r>
              <a:rPr lang="en-US" sz="2200" u="sng" dirty="0" err="1" smtClean="0">
                <a:latin typeface="Helvetica Neue"/>
                <a:ea typeface="Helvetica Neue"/>
                <a:cs typeface="Helvetica Neue"/>
                <a:sym typeface="Helvetica Neue"/>
              </a:rPr>
              <a:t>com.mysql.cj.jdbc.Driver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477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765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E536F65-AC83-4CA5-A319-75AFC58D4B3B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46</a:t>
            </a:fld>
            <a:endParaRPr lang="en-US" dirty="0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2863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A04767-AA7B-4F3E-BCFB-179D9E0CC0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17132" y="859479"/>
            <a:ext cx="2950192" cy="11318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049C43-2C50-4372-822C-DA510E94A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5794390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820083" y="13156977"/>
            <a:ext cx="6743833" cy="482823"/>
          </a:xfrm>
        </p:spPr>
        <p:txBody>
          <a:bodyPr/>
          <a:lstStyle>
            <a:lvl1pPr>
              <a:defRPr sz="220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Google Shape;23;p3"/>
          <p:cNvCxnSpPr/>
          <p:nvPr/>
        </p:nvCxnSpPr>
        <p:spPr>
          <a:xfrm>
            <a:off x="482600" y="1412390"/>
            <a:ext cx="21521992" cy="0"/>
          </a:xfrm>
          <a:prstGeom prst="straightConnector1">
            <a:avLst/>
          </a:prstGeom>
          <a:noFill/>
          <a:ln w="19050" cap="flat" cmpd="sng">
            <a:solidFill>
              <a:srgbClr val="3C5A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" name="Google Shape;24;p3"/>
          <p:cNvSpPr/>
          <p:nvPr/>
        </p:nvSpPr>
        <p:spPr>
          <a:xfrm>
            <a:off x="0" y="12670972"/>
            <a:ext cx="24384000" cy="1045028"/>
          </a:xfrm>
          <a:prstGeom prst="rect">
            <a:avLst/>
          </a:prstGeom>
          <a:solidFill>
            <a:srgbClr val="3C5A99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6781639" y="12854932"/>
            <a:ext cx="10458958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Copyright </a:t>
            </a:r>
            <a:r>
              <a:rPr lang="de-DE" i="1" dirty="0">
                <a:solidFill>
                  <a:schemeClr val="bg1"/>
                </a:solidFill>
              </a:rPr>
              <a:t>© </a:t>
            </a:r>
            <a:r>
              <a:rPr lang="de-DE" dirty="0">
                <a:solidFill>
                  <a:schemeClr val="bg1"/>
                </a:solidFill>
              </a:rPr>
              <a:t>VTI Academy All Right Reserved</a:t>
            </a:r>
            <a:r>
              <a:rPr lang="vi-VN" dirty="0">
                <a:solidFill>
                  <a:schemeClr val="bg1"/>
                </a:solidFill>
              </a:rPr>
              <a:t> </a:t>
            </a:r>
            <a:endParaRPr lang="uk-UA" dirty="0">
              <a:solidFill>
                <a:schemeClr val="bg1"/>
              </a:solidFill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14610736" y="1412390"/>
            <a:ext cx="7393856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27;p3"/>
          <p:cNvCxnSpPr/>
          <p:nvPr/>
        </p:nvCxnSpPr>
        <p:spPr>
          <a:xfrm>
            <a:off x="0" y="12670972"/>
            <a:ext cx="243840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F365656-3C2C-401A-A261-7849E1DCB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276" y="-25180"/>
            <a:ext cx="5131724" cy="143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7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8E076-FA65-406B-B46F-9B423DB8E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217" y="357188"/>
            <a:ext cx="18701658" cy="1710326"/>
          </a:xfrm>
        </p:spPr>
        <p:txBody>
          <a:bodyPr>
            <a:normAutofit/>
          </a:bodyPr>
          <a:lstStyle>
            <a:lvl1pPr algn="l">
              <a:defRPr sz="8200"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4B674F-1420-4DF2-8459-B3931B4964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06980E3F-CE96-4267-B841-15E317674931}" type="datetimeFigureOut">
              <a:rPr lang="en-US" smtClean="0"/>
              <a:t>5/21/2021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EB1A97-058D-4695-BDEE-1CB388B84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E0EE83-65C2-45C2-B15E-F5BF3C6B9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962817" y="13073062"/>
            <a:ext cx="448840" cy="482823"/>
          </a:xfrm>
        </p:spPr>
        <p:txBody>
          <a:bodyPr/>
          <a:lstStyle/>
          <a:p>
            <a:fld id="{76CA7329-12AB-4100-8DDD-19BE59417CE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641B02-D364-4240-835E-FF32F0F89CB6}"/>
              </a:ext>
            </a:extLst>
          </p:cNvPr>
          <p:cNvCxnSpPr/>
          <p:nvPr userDrawn="1"/>
        </p:nvCxnSpPr>
        <p:spPr>
          <a:xfrm>
            <a:off x="1845217" y="1893677"/>
            <a:ext cx="18701658" cy="0"/>
          </a:xfrm>
          <a:prstGeom prst="line">
            <a:avLst/>
          </a:prstGeom>
          <a:ln w="38100" cap="rnd">
            <a:solidFill>
              <a:srgbClr val="057BBA">
                <a:alpha val="80000"/>
              </a:srgbClr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3C5E42B-5773-41D1-82C9-A3B7861809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2883" y="427995"/>
            <a:ext cx="2645634" cy="163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1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gradFill flip="none" rotWithShape="1">
          <a:gsLst>
            <a:gs pos="17000">
              <a:schemeClr val="bg1"/>
            </a:gs>
            <a:gs pos="83000">
              <a:srgbClr val="FF9900">
                <a:lumMod val="20000"/>
                <a:lumOff val="80000"/>
              </a:srgbClr>
            </a:gs>
            <a:gs pos="67000">
              <a:schemeClr val="accent1">
                <a:lumMod val="5000"/>
                <a:lumOff val="95000"/>
              </a:schemeClr>
            </a:gs>
            <a:gs pos="100000">
              <a:srgbClr val="057BBA">
                <a:lumMod val="50000"/>
                <a:lumOff val="5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5790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5" r:id="rId3"/>
    <p:sldLayoutId id="2147483656" r:id="rId4"/>
    <p:sldLayoutId id="2147483657" r:id="rId5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uy.nguyenngoc1@vti.com.v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49028810/error-source-option-1-5-is-no-longer-supported-use-1-6-or-later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73E9A0-1581-412A-9370-80FB5A08E4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50" y="1753558"/>
            <a:ext cx="5103775" cy="14297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535C99-41AF-418B-BEDD-F28650092074}"/>
              </a:ext>
            </a:extLst>
          </p:cNvPr>
          <p:cNvSpPr/>
          <p:nvPr/>
        </p:nvSpPr>
        <p:spPr>
          <a:xfrm>
            <a:off x="1795790" y="3025157"/>
            <a:ext cx="5636029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100" dirty="0">
                <a:solidFill>
                  <a:schemeClr val="accent1">
                    <a:lumMod val="75000"/>
                  </a:schemeClr>
                </a:solidFill>
                <a:latin typeface="+mj-lt"/>
                <a:ea typeface="Meiryo" charset="-128"/>
                <a:cs typeface="Meiryo" charset="-128"/>
              </a:rPr>
              <a:t>WAY TO ENTERPRISE</a:t>
            </a:r>
          </a:p>
        </p:txBody>
      </p:sp>
      <p:sp>
        <p:nvSpPr>
          <p:cNvPr id="5" name="Google Shape;90;p9">
            <a:extLst>
              <a:ext uri="{FF2B5EF4-FFF2-40B4-BE49-F238E27FC236}">
                <a16:creationId xmlns:a16="http://schemas.microsoft.com/office/drawing/2014/main" id="{DB753221-CAE6-4172-B420-253F82036F95}"/>
              </a:ext>
            </a:extLst>
          </p:cNvPr>
          <p:cNvSpPr txBox="1">
            <a:spLocks/>
          </p:cNvSpPr>
          <p:nvPr/>
        </p:nvSpPr>
        <p:spPr>
          <a:xfrm>
            <a:off x="1215678" y="4549070"/>
            <a:ext cx="22486370" cy="131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1pPr>
            <a:lvl2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1531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>
              <a:lnSpc>
                <a:spcPct val="90000"/>
              </a:lnSpc>
              <a:buClr>
                <a:srgbClr val="1E4E79"/>
              </a:buClr>
              <a:buSzPts val="4400"/>
            </a:pPr>
            <a:r>
              <a:rPr lang="en-US" altLang="en-US" sz="10000" dirty="0" smtClean="0">
                <a:solidFill>
                  <a:schemeClr val="accent1">
                    <a:lumMod val="75000"/>
                  </a:schemeClr>
                </a:solidFill>
              </a:rPr>
              <a:t>Java </a:t>
            </a:r>
            <a:r>
              <a:rPr lang="en-US" altLang="en-US" sz="10000" dirty="0">
                <a:solidFill>
                  <a:schemeClr val="accent1">
                    <a:lumMod val="75000"/>
                  </a:schemeClr>
                </a:solidFill>
              </a:rPr>
              <a:t>Basics</a:t>
            </a:r>
            <a:endParaRPr lang="en-US" sz="10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2001B0A-062A-4A6F-BBE4-0E31E8A7C59F}"/>
              </a:ext>
            </a:extLst>
          </p:cNvPr>
          <p:cNvSpPr txBox="1">
            <a:spLocks/>
          </p:cNvSpPr>
          <p:nvPr/>
        </p:nvSpPr>
        <p:spPr bwMode="auto">
          <a:xfrm>
            <a:off x="1795790" y="8295495"/>
            <a:ext cx="11871552" cy="284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VTI ACADEMY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Author</a:t>
            </a:r>
            <a:r>
              <a:rPr lang="en-US" sz="500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: </a:t>
            </a:r>
            <a:r>
              <a:rPr lang="en-US" sz="5000" smtClean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  <a:hlinkClick r:id="rId4"/>
              </a:rPr>
              <a:t>duy.nguyenngoc1@vti.com.vn</a:t>
            </a:r>
            <a:endParaRPr lang="en-US" sz="5000" dirty="0">
              <a:solidFill>
                <a:schemeClr val="accent1">
                  <a:lumMod val="75000"/>
                </a:schemeClr>
              </a:solidFill>
              <a:latin typeface=" Arial (Headings)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US" sz="5000" dirty="0">
                <a:solidFill>
                  <a:schemeClr val="accent1">
                    <a:lumMod val="75000"/>
                  </a:schemeClr>
                </a:solidFill>
                <a:latin typeface=" Arial (Headings)"/>
                <a:cs typeface="Arial" panose="020B0604020202020204" pitchFamily="34" charset="0"/>
              </a:rPr>
              <a:t>March 2020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Download .jar file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076" y="1634247"/>
            <a:ext cx="8976958" cy="68785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047" y="8817741"/>
            <a:ext cx="6683641" cy="3458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56" y="1634247"/>
            <a:ext cx="10537618" cy="687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2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486994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Step 2: Get a connection to database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123" y="4824514"/>
            <a:ext cx="13400439" cy="513661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1630930" y="2438504"/>
            <a:ext cx="19325462" cy="789522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 smtClean="0"/>
              <a:t> </a:t>
            </a:r>
            <a:r>
              <a:rPr lang="en-US" dirty="0" smtClean="0"/>
              <a:t>Get a connection base on driver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6404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122327" y="500971"/>
            <a:ext cx="13566437" cy="80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Step 3: </a:t>
            </a: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Create </a:t>
            </a: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a statement object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780" y="5753969"/>
            <a:ext cx="12486667" cy="514012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1630930" y="2239852"/>
            <a:ext cx="19325462" cy="285744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 smtClean="0"/>
              <a:t> </a:t>
            </a:r>
            <a:r>
              <a:rPr lang="en-US" b="1" dirty="0" smtClean="0"/>
              <a:t>Statement Object </a:t>
            </a:r>
            <a:r>
              <a:rPr lang="en-US" dirty="0" smtClean="0"/>
              <a:t>for </a:t>
            </a:r>
            <a:r>
              <a:rPr lang="en-US" b="1" dirty="0" smtClean="0"/>
              <a:t>fixed statement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b="1" dirty="0" err="1" smtClean="0"/>
              <a:t>PreparedStatement</a:t>
            </a:r>
            <a:r>
              <a:rPr lang="en-US" dirty="0" smtClean="0"/>
              <a:t> </a:t>
            </a:r>
            <a:r>
              <a:rPr lang="en-US" b="1" dirty="0" smtClean="0"/>
              <a:t>Object</a:t>
            </a:r>
            <a:r>
              <a:rPr lang="en-US" dirty="0" smtClean="0"/>
              <a:t> for Statement which has </a:t>
            </a:r>
            <a:r>
              <a:rPr lang="en-US" b="1" dirty="0" smtClean="0"/>
              <a:t>parameter</a:t>
            </a:r>
            <a:endParaRPr lang="vi-VN" b="1" dirty="0"/>
          </a:p>
        </p:txBody>
      </p:sp>
    </p:spTree>
    <p:extLst>
      <p:ext uri="{BB962C8B-B14F-4D97-AF65-F5344CB8AC3E}">
        <p14:creationId xmlns:p14="http://schemas.microsoft.com/office/powerpoint/2010/main" val="387997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206837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Step 4: Execute SQL query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30930" y="2050955"/>
            <a:ext cx="19325462" cy="254050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 smtClean="0"/>
              <a:t> </a:t>
            </a:r>
            <a:r>
              <a:rPr lang="vi-VN" b="1" dirty="0" smtClean="0"/>
              <a:t>executeQuery()</a:t>
            </a:r>
            <a:r>
              <a:rPr lang="en-US" b="1" dirty="0" smtClean="0"/>
              <a:t> </a:t>
            </a:r>
            <a:r>
              <a:rPr lang="en-US" dirty="0" smtClean="0"/>
              <a:t>uses for </a:t>
            </a:r>
            <a:r>
              <a:rPr lang="en-US" b="1" dirty="0" smtClean="0"/>
              <a:t>Select statement </a:t>
            </a:r>
            <a:endParaRPr lang="vi-VN" b="1" dirty="0"/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vi-VN" b="1" dirty="0" smtClean="0"/>
              <a:t>executeUpdate()</a:t>
            </a:r>
            <a:r>
              <a:rPr lang="en-US" b="1" dirty="0" smtClean="0"/>
              <a:t> </a:t>
            </a:r>
            <a:r>
              <a:rPr lang="en-US" dirty="0"/>
              <a:t>uses for </a:t>
            </a:r>
            <a:r>
              <a:rPr lang="en-US" b="1" dirty="0" smtClean="0"/>
              <a:t>Insert, Update, Delete statement</a:t>
            </a:r>
            <a:endParaRPr lang="en-US" altLang="en-US" dirty="0" smtClean="0">
              <a:solidFill>
                <a:sysClr val="windowText" lastClr="000000"/>
              </a:solidFill>
              <a:latin typeface="Arial (Body)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409" y="6108971"/>
            <a:ext cx="11984476" cy="47276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9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Step 5: Handling Result Set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854" y="6361889"/>
            <a:ext cx="13210161" cy="43190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1630930" y="2050955"/>
            <a:ext cx="19325462" cy="308525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 smtClean="0"/>
              <a:t> </a:t>
            </a:r>
            <a:r>
              <a:rPr lang="en-US" dirty="0"/>
              <a:t>Pointer will be </a:t>
            </a:r>
            <a:r>
              <a:rPr lang="en-US" b="1" dirty="0"/>
              <a:t>before</a:t>
            </a:r>
            <a:r>
              <a:rPr lang="en-US" dirty="0"/>
              <a:t> the first row of result set</a:t>
            </a:r>
            <a:r>
              <a:rPr lang="en-US" dirty="0" smtClean="0"/>
              <a:t> </a:t>
            </a:r>
            <a:endParaRPr lang="vi-VN" dirty="0"/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Using </a:t>
            </a:r>
            <a:r>
              <a:rPr lang="en-US" b="1" dirty="0" err="1" smtClean="0"/>
              <a:t>ResultSet.next</a:t>
            </a:r>
            <a:r>
              <a:rPr lang="en-US" b="1" dirty="0" smtClean="0"/>
              <a:t>()</a:t>
            </a:r>
            <a:r>
              <a:rPr lang="en-US" dirty="0" smtClean="0"/>
              <a:t> method </a:t>
            </a:r>
            <a:r>
              <a:rPr lang="en-US" dirty="0"/>
              <a:t>to </a:t>
            </a:r>
            <a:r>
              <a:rPr lang="en-US" dirty="0" smtClean="0"/>
              <a:t>next </a:t>
            </a:r>
            <a:r>
              <a:rPr lang="en-US" dirty="0"/>
              <a:t>pointer </a:t>
            </a:r>
            <a:r>
              <a:rPr lang="en-US" dirty="0" smtClean="0"/>
              <a:t>to </a:t>
            </a:r>
            <a:r>
              <a:rPr lang="en-US" dirty="0"/>
              <a:t>first </a:t>
            </a:r>
            <a:r>
              <a:rPr lang="en-US" dirty="0" smtClean="0"/>
              <a:t>row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</a:t>
            </a:r>
            <a:r>
              <a:rPr lang="en-US" altLang="en-US" dirty="0" smtClean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Get value of column by </a:t>
            </a:r>
            <a:r>
              <a:rPr lang="en-US" altLang="en-US" b="1" dirty="0" smtClean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index or column name</a:t>
            </a:r>
          </a:p>
        </p:txBody>
      </p:sp>
    </p:spTree>
    <p:extLst>
      <p:ext uri="{BB962C8B-B14F-4D97-AF65-F5344CB8AC3E}">
        <p14:creationId xmlns:p14="http://schemas.microsoft.com/office/powerpoint/2010/main" val="411328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 (read data)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024" y="1618642"/>
            <a:ext cx="19829748" cy="1079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5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49" y="571498"/>
            <a:ext cx="16134539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 (create data – Statement Object)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954" y="1914524"/>
            <a:ext cx="21905362" cy="103812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9004" y="7699404"/>
            <a:ext cx="7768992" cy="177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6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8605366" cy="79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 (create data – </a:t>
            </a:r>
            <a:r>
              <a:rPr lang="en-US" altLang="en-US" sz="6000" kern="1200" dirty="0" err="1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PreparedStatement</a:t>
            </a: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 Object)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096" y="2050857"/>
            <a:ext cx="17727139" cy="110423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9930" y="8339759"/>
            <a:ext cx="7691171" cy="175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2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 (update data)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141" y="1544911"/>
            <a:ext cx="16179800" cy="10943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0791" y="8247496"/>
            <a:ext cx="7924636" cy="181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6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Example (delete data)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24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ja-JP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bg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E6175F-EC54-41CE-AC36-9254032B4CC2}"/>
              </a:ext>
            </a:extLst>
          </p:cNvPr>
          <p:cNvSpPr txBox="1">
            <a:spLocks/>
          </p:cNvSpPr>
          <p:nvPr/>
        </p:nvSpPr>
        <p:spPr bwMode="auto">
          <a:xfrm>
            <a:off x="1845217" y="3116480"/>
            <a:ext cx="21401314" cy="932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SzPct val="6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en-US" altLang="en-US" sz="6600" b="0" dirty="0" smtClean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JDBC Architecture</a:t>
            </a:r>
          </a:p>
          <a:p>
            <a:pPr defTabSz="914400">
              <a:defRPr/>
            </a:pPr>
            <a:r>
              <a:rPr lang="en-US" altLang="en-US" sz="6600" b="0" dirty="0" smtClean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Operator</a:t>
            </a:r>
          </a:p>
          <a:p>
            <a:pPr defTabSz="914400">
              <a:defRPr/>
            </a:pPr>
            <a:r>
              <a:rPr lang="en-US" altLang="en-US" sz="6600" b="0" dirty="0" smtClean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Maven</a:t>
            </a:r>
          </a:p>
          <a:p>
            <a:pPr defTabSz="914400">
              <a:defRPr/>
            </a:pPr>
            <a:r>
              <a:rPr lang="en-US" altLang="en-US" sz="6600" b="0" noProof="0" dirty="0" smtClean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</a:t>
            </a:r>
            <a:r>
              <a:rPr lang="en-US" altLang="en-US" sz="6600" b="0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Properties File</a:t>
            </a:r>
          </a:p>
          <a:p>
            <a:pPr defTabSz="914400">
              <a:defRPr/>
            </a:pPr>
            <a:r>
              <a:rPr lang="en-US" altLang="en-US" sz="6600" b="0" noProof="0" dirty="0" smtClean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Assignments</a:t>
            </a:r>
            <a:endParaRPr kumimoji="0" lang="en-US" altLang="en-US" sz="6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(Body)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7941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Summary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30930" y="2239852"/>
            <a:ext cx="19325462" cy="2857441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 smtClean="0"/>
              <a:t> </a:t>
            </a:r>
            <a:r>
              <a:rPr lang="en-US" b="1" dirty="0" smtClean="0"/>
              <a:t>Statement Object </a:t>
            </a:r>
            <a:r>
              <a:rPr lang="en-US" dirty="0" smtClean="0"/>
              <a:t>&amp; </a:t>
            </a:r>
            <a:r>
              <a:rPr lang="en-US" b="1" dirty="0" err="1" smtClean="0"/>
              <a:t>PreparedStatement</a:t>
            </a:r>
            <a:r>
              <a:rPr lang="en-US" b="1" dirty="0" smtClean="0"/>
              <a:t> Object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b="1" dirty="0"/>
              <a:t> </a:t>
            </a:r>
            <a:r>
              <a:rPr lang="vi-VN" b="1" dirty="0"/>
              <a:t>executeQuery()</a:t>
            </a:r>
            <a:r>
              <a:rPr lang="en-US" b="1" dirty="0"/>
              <a:t> </a:t>
            </a:r>
            <a:r>
              <a:rPr lang="en-US" dirty="0" smtClean="0"/>
              <a:t>&amp;</a:t>
            </a:r>
            <a:r>
              <a:rPr lang="en-US" b="1" dirty="0" smtClean="0"/>
              <a:t> </a:t>
            </a:r>
            <a:r>
              <a:rPr lang="vi-VN" b="1" dirty="0" smtClean="0"/>
              <a:t>executeUpdate()</a:t>
            </a:r>
            <a:endParaRPr lang="en-US" altLang="en-US" dirty="0">
              <a:solidFill>
                <a:sysClr val="windowText" lastClr="000000"/>
              </a:solidFill>
              <a:latin typeface="Arial (Body)"/>
              <a:cs typeface="Arial" panose="020B0604020202020204" pitchFamily="34" charset="0"/>
            </a:endParaRPr>
          </a:p>
          <a:p>
            <a:pPr hangingPunct="1">
              <a:buFont typeface="Wingdings" panose="05000000000000000000" pitchFamily="2" charset="2"/>
              <a:buChar char="Ø"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86659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Maven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630930" y="2239852"/>
            <a:ext cx="19325462" cy="690414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 smtClean="0"/>
              <a:t> </a:t>
            </a:r>
            <a:r>
              <a:rPr lang="en-US" dirty="0" smtClean="0"/>
              <a:t>Create maven Project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</a:t>
            </a:r>
            <a:r>
              <a:rPr lang="en-US" altLang="en-US" dirty="0" smtClean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Add library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</a:t>
            </a:r>
            <a:r>
              <a:rPr lang="en-US" altLang="en-US" dirty="0" smtClean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Operator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</a:t>
            </a:r>
            <a:r>
              <a:rPr lang="en-US" altLang="en-US" dirty="0" smtClean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Install maven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altLang="en-US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</a:t>
            </a:r>
            <a:r>
              <a:rPr lang="en-US" altLang="en-US" dirty="0" smtClean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Clean maven</a:t>
            </a:r>
            <a:endParaRPr lang="en-US" altLang="en-US" dirty="0">
              <a:solidFill>
                <a:sysClr val="windowText" lastClr="000000"/>
              </a:solidFill>
              <a:latin typeface="Arial (Body)"/>
              <a:cs typeface="Arial" panose="020B0604020202020204" pitchFamily="34" charset="0"/>
            </a:endParaRPr>
          </a:p>
          <a:p>
            <a:pPr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337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Create maven Project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95" y="2859931"/>
            <a:ext cx="9985851" cy="95276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866" y="3560323"/>
            <a:ext cx="10905151" cy="4717685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1630930" y="1956504"/>
            <a:ext cx="19325462" cy="160381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 smtClean="0"/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New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Project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Maven Project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choose maven-archetype-</a:t>
            </a:r>
            <a:r>
              <a:rPr lang="en-US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quickstart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264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Add library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22" y="3211242"/>
            <a:ext cx="9485721" cy="76448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196" y="2005012"/>
            <a:ext cx="11551089" cy="1033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1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Install Maven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99" y="2081366"/>
            <a:ext cx="10282447" cy="6148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540" y="2081366"/>
            <a:ext cx="12937788" cy="4611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8720" y="7422961"/>
            <a:ext cx="6996208" cy="4950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210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E</a:t>
            </a: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rror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880" y="3004427"/>
            <a:ext cx="18933996" cy="68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5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Fix error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630929" y="1956504"/>
            <a:ext cx="20684321" cy="2557130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 smtClean="0"/>
              <a:t> </a:t>
            </a:r>
            <a:r>
              <a:rPr lang="en-US" dirty="0" smtClean="0"/>
              <a:t>B1: </a:t>
            </a:r>
            <a:r>
              <a:rPr lang="en-US" dirty="0" err="1" smtClean="0"/>
              <a:t>Config</a:t>
            </a:r>
            <a:r>
              <a:rPr lang="en-US" dirty="0" smtClean="0"/>
              <a:t> default JRE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39" y="5031277"/>
            <a:ext cx="8508325" cy="3159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084" y="2567089"/>
            <a:ext cx="14897100" cy="721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8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Fix error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34" y="2244959"/>
            <a:ext cx="10831299" cy="88862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748" y="2018388"/>
            <a:ext cx="9948153" cy="911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6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Fix error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606" y="3075604"/>
            <a:ext cx="5808787" cy="9024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375" y="4182842"/>
            <a:ext cx="13096875" cy="6810375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1630929" y="1956504"/>
            <a:ext cx="20684321" cy="160381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 smtClean="0"/>
              <a:t> </a:t>
            </a:r>
            <a:r>
              <a:rPr lang="en-US" dirty="0" smtClean="0"/>
              <a:t>B2: </a:t>
            </a:r>
            <a:r>
              <a:rPr lang="en-US" dirty="0" err="1" smtClean="0">
                <a:latin typeface="Times New Roman" panose="02020603050405020304" pitchFamily="18" charset="0"/>
              </a:rPr>
              <a:t>Config</a:t>
            </a:r>
            <a:r>
              <a:rPr lang="en-US" dirty="0" smtClean="0">
                <a:latin typeface="Times New Roman" panose="02020603050405020304" pitchFamily="18" charset="0"/>
              </a:rPr>
              <a:t> Project JRE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4552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Fix error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76" y="2710369"/>
            <a:ext cx="9697261" cy="83119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5339" y="3480200"/>
            <a:ext cx="1311592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9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JDBC Architecture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6" name="Picture 5" descr="http://o7planning.org/vi/10167/cache/images/i/12589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117" y="1875005"/>
            <a:ext cx="15178892" cy="102845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822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Fix error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485" y="2072700"/>
            <a:ext cx="9189098" cy="954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5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Fix error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630929" y="1956504"/>
            <a:ext cx="20684321" cy="160381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 smtClean="0"/>
              <a:t> </a:t>
            </a:r>
            <a:r>
              <a:rPr lang="en-US" dirty="0" smtClean="0"/>
              <a:t>B3: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768" y="3336182"/>
            <a:ext cx="13356783" cy="495178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3956" y="8879832"/>
            <a:ext cx="236187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dirty="0">
                <a:hlinkClick r:id="rId3"/>
              </a:rPr>
              <a:t>https://</a:t>
            </a:r>
            <a:r>
              <a:rPr lang="en-US" b="0" i="1" dirty="0" smtClean="0">
                <a:hlinkClick r:id="rId3"/>
              </a:rPr>
              <a:t>stackoverflow.com/questions/49028810/error-source-option-1-5-is-no-longer-supported-use-1-6-or-later</a:t>
            </a:r>
            <a:endParaRPr lang="en-US" b="0" i="1" dirty="0" smtClean="0"/>
          </a:p>
        </p:txBody>
      </p:sp>
    </p:spTree>
    <p:extLst>
      <p:ext uri="{BB962C8B-B14F-4D97-AF65-F5344CB8AC3E}">
        <p14:creationId xmlns:p14="http://schemas.microsoft.com/office/powerpoint/2010/main" val="215237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Fix error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677" y="4961106"/>
            <a:ext cx="12484014" cy="3910873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1630929" y="1956504"/>
            <a:ext cx="20684321" cy="160381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 smtClean="0"/>
              <a:t> </a:t>
            </a:r>
            <a:r>
              <a:rPr lang="en-US" dirty="0" smtClean="0"/>
              <a:t>B4: </a:t>
            </a:r>
            <a:r>
              <a:rPr lang="en-US" dirty="0" smtClean="0">
                <a:latin typeface="Times New Roman" panose="02020603050405020304" pitchFamily="18" charset="0"/>
              </a:rPr>
              <a:t>Install again!</a:t>
            </a:r>
            <a:endParaRPr lang="en-US" dirty="0" smtClean="0"/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49" y="4065808"/>
            <a:ext cx="9911424" cy="61482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43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Clean maven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981" y="2051435"/>
            <a:ext cx="10799398" cy="7695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2689" y="2051435"/>
            <a:ext cx="10680971" cy="49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7666" y="7803000"/>
            <a:ext cx="5652809" cy="353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7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vi-VN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Properties File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630930" y="2239852"/>
            <a:ext cx="19325462" cy="6904148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 smtClean="0"/>
              <a:t> </a:t>
            </a:r>
            <a:r>
              <a:rPr lang="en-US" dirty="0" smtClean="0"/>
              <a:t>Create properties File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</a:t>
            </a:r>
            <a:r>
              <a:rPr lang="en-US" altLang="en-US" dirty="0" smtClean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Get Property</a:t>
            </a:r>
          </a:p>
        </p:txBody>
      </p:sp>
    </p:spTree>
    <p:extLst>
      <p:ext uri="{BB962C8B-B14F-4D97-AF65-F5344CB8AC3E}">
        <p14:creationId xmlns:p14="http://schemas.microsoft.com/office/powerpoint/2010/main" val="64498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Create </a:t>
            </a:r>
            <a:r>
              <a:rPr lang="vi-VN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Properties </a:t>
            </a:r>
            <a:r>
              <a:rPr lang="vi-VN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909" y="2142803"/>
            <a:ext cx="7131258" cy="6173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9266724"/>
            <a:ext cx="22162117" cy="27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2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Get Property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893" y="3741540"/>
            <a:ext cx="12762293" cy="493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6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Call Procedure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974" y="2311342"/>
            <a:ext cx="18608825" cy="7143192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9606530" y="9560786"/>
            <a:ext cx="4160270" cy="1012879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en-US" i="1" dirty="0" smtClean="0"/>
              <a:t>SQL Procedure</a:t>
            </a:r>
            <a:endParaRPr lang="en-US" b="1" i="1" dirty="0" smtClean="0"/>
          </a:p>
        </p:txBody>
      </p:sp>
    </p:spTree>
    <p:extLst>
      <p:ext uri="{BB962C8B-B14F-4D97-AF65-F5344CB8AC3E}">
        <p14:creationId xmlns:p14="http://schemas.microsoft.com/office/powerpoint/2010/main" val="83664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Call Procedure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262" y="1492250"/>
            <a:ext cx="13038138" cy="1119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0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Transaction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245" y="4402677"/>
            <a:ext cx="174498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6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Operator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630930" y="2050955"/>
            <a:ext cx="19325462" cy="101997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 smtClean="0"/>
              <a:t> </a:t>
            </a:r>
            <a:r>
              <a:rPr lang="en-US" dirty="0" smtClean="0"/>
              <a:t>CRUD</a:t>
            </a:r>
            <a:endParaRPr lang="vi-VN" dirty="0"/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altLang="en-US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Call </a:t>
            </a:r>
            <a:r>
              <a:rPr lang="en-US" altLang="en-US" dirty="0" smtClean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Procedure, function, …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Transaction</a:t>
            </a:r>
            <a:endParaRPr lang="en-US" dirty="0" smtClean="0"/>
          </a:p>
          <a:p>
            <a:pPr marL="0" indent="0" hangingPunct="1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050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Transaction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328" y="3093394"/>
            <a:ext cx="17395725" cy="63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8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Transaction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86" y="1673158"/>
            <a:ext cx="21090563" cy="966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6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Transaction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8151"/>
            <a:ext cx="11828834" cy="5512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404" y="3438151"/>
            <a:ext cx="11971245" cy="545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4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11251254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Transaction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177" y="1583075"/>
            <a:ext cx="15711008" cy="1098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0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9372600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Arial" panose="020B0604020202020204" pitchFamily="34" charset="0"/>
              </a:rPr>
              <a:t>Assignments 1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56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>
            <a:extLst>
              <a:ext uri="{FF2B5EF4-FFF2-40B4-BE49-F238E27FC236}">
                <a16:creationId xmlns:a16="http://schemas.microsoft.com/office/drawing/2014/main" id="{7765A43E-0B15-485F-9F30-2D602F01A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4774" y="514346"/>
            <a:ext cx="9372600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fontAlgn="base" hangingPunct="1">
              <a:spcBef>
                <a:spcPct val="5000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5700" kern="1200" dirty="0" smtClean="0">
                <a:solidFill>
                  <a:srgbClr val="4F81BD"/>
                </a:solidFill>
                <a:ea typeface="+mn-ea"/>
                <a:cs typeface="Arial" panose="020B0604020202020204" pitchFamily="34" charset="0"/>
              </a:rPr>
              <a:t>Assignments 2</a:t>
            </a:r>
            <a:endParaRPr lang="en-US" altLang="en-US" sz="5700" kern="1200" dirty="0">
              <a:solidFill>
                <a:srgbClr val="4F81BD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704976" y="2735176"/>
            <a:ext cx="16481424" cy="638342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indent="0">
              <a:buNone/>
            </a:pPr>
            <a:r>
              <a:rPr lang="en-US" dirty="0" smtClean="0"/>
              <a:t>Assignment for Testing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81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898777" y="13198291"/>
            <a:ext cx="6688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Copyright </a:t>
            </a:r>
            <a:r>
              <a:rPr lang="en-GB" sz="2200" b="0" i="1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© </a:t>
            </a:r>
            <a:r>
              <a:rPr lang="en-GB" sz="2200" b="0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VTI Academy All Rights Reserved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3CDD7E-E173-4A74-9533-427DE02233F9}"/>
              </a:ext>
            </a:extLst>
          </p:cNvPr>
          <p:cNvSpPr/>
          <p:nvPr/>
        </p:nvSpPr>
        <p:spPr>
          <a:xfrm>
            <a:off x="7195160" y="5450175"/>
            <a:ext cx="10095282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0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58207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CRUD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630930" y="2050955"/>
            <a:ext cx="19325462" cy="101997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 smtClean="0"/>
              <a:t> </a:t>
            </a:r>
            <a:r>
              <a:rPr lang="en-US" dirty="0" smtClean="0"/>
              <a:t>Create</a:t>
            </a:r>
            <a:endParaRPr lang="vi-VN" dirty="0"/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altLang="en-US" dirty="0" smtClean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Get List &amp; Get By Id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</a:t>
            </a:r>
            <a:r>
              <a:rPr lang="en-US" altLang="en-US" dirty="0" smtClean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Update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ysClr val="windowText" lastClr="000000"/>
                </a:solidFill>
                <a:latin typeface="Arial (Body)"/>
                <a:cs typeface="Arial" panose="020B0604020202020204" pitchFamily="34" charset="0"/>
              </a:rPr>
              <a:t>Delete</a:t>
            </a:r>
            <a:endParaRPr lang="en-US" dirty="0" smtClean="0"/>
          </a:p>
          <a:p>
            <a:pPr marL="0" indent="0" hangingPunct="1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7625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 smtClean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CRUD Steps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1630930" y="2050955"/>
            <a:ext cx="19325462" cy="10199774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Step </a:t>
            </a:r>
            <a:r>
              <a:rPr lang="en-US" dirty="0"/>
              <a:t>1: </a:t>
            </a:r>
            <a:r>
              <a:rPr lang="en-US" dirty="0" smtClean="0"/>
              <a:t>Setup library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Step 2: </a:t>
            </a:r>
            <a:r>
              <a:rPr lang="en-US" dirty="0"/>
              <a:t>Get a connection to </a:t>
            </a:r>
            <a:r>
              <a:rPr lang="en-US" dirty="0" smtClean="0"/>
              <a:t>database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Step 3: Create </a:t>
            </a:r>
            <a:r>
              <a:rPr lang="en-US" dirty="0"/>
              <a:t>a statement </a:t>
            </a:r>
            <a:r>
              <a:rPr lang="en-US" dirty="0" smtClean="0"/>
              <a:t>object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 smtClean="0"/>
              <a:t>Step 4: Execute </a:t>
            </a:r>
            <a:r>
              <a:rPr lang="en-US" dirty="0"/>
              <a:t>SQL </a:t>
            </a:r>
            <a:r>
              <a:rPr lang="en-US" dirty="0" smtClean="0"/>
              <a:t>query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Step </a:t>
            </a:r>
            <a:r>
              <a:rPr lang="en-US" dirty="0" smtClean="0"/>
              <a:t>5: </a:t>
            </a:r>
            <a:r>
              <a:rPr lang="en-US" dirty="0"/>
              <a:t>Handling Result </a:t>
            </a:r>
            <a:r>
              <a:rPr lang="en-US" dirty="0" smtClean="0"/>
              <a:t>Set</a:t>
            </a:r>
          </a:p>
          <a:p>
            <a:pPr hangingPunct="1">
              <a:buFont typeface="Wingdings" panose="05000000000000000000" pitchFamily="2" charset="2"/>
              <a:buChar char="Ø"/>
            </a:pPr>
            <a:r>
              <a:rPr lang="en-US" dirty="0"/>
              <a:t> Step </a:t>
            </a:r>
            <a:r>
              <a:rPr lang="en-US" dirty="0" smtClean="0"/>
              <a:t>6: Close connection</a:t>
            </a:r>
            <a:endParaRPr lang="en-US" dirty="0"/>
          </a:p>
          <a:p>
            <a:pPr hangingPunct="1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620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Step 1: Setup library 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630930" y="2050955"/>
            <a:ext cx="19325462" cy="3727275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vi-VN" dirty="0" smtClean="0"/>
              <a:t> </a:t>
            </a:r>
            <a:r>
              <a:rPr lang="en-US" dirty="0" smtClean="0"/>
              <a:t>2 ways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Download .jar file</a:t>
            </a:r>
          </a:p>
          <a:p>
            <a:pPr lvl="1" hangingPunct="1">
              <a:buFont typeface="Courier New" panose="02070309020205020404" pitchFamily="49" charset="0"/>
              <a:buChar char="o"/>
            </a:pPr>
            <a:r>
              <a:rPr lang="en-US" dirty="0" smtClean="0"/>
              <a:t> Maven</a:t>
            </a:r>
          </a:p>
        </p:txBody>
      </p:sp>
    </p:spTree>
    <p:extLst>
      <p:ext uri="{BB962C8B-B14F-4D97-AF65-F5344CB8AC3E}">
        <p14:creationId xmlns:p14="http://schemas.microsoft.com/office/powerpoint/2010/main" val="210047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Download .jar file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630930" y="2050955"/>
            <a:ext cx="19325462" cy="86734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Download JDBC </a:t>
            </a:r>
            <a:r>
              <a:rPr lang="en-US" dirty="0"/>
              <a:t>connector </a:t>
            </a:r>
            <a:r>
              <a:rPr lang="en-US" dirty="0" smtClean="0"/>
              <a:t>MySQL </a:t>
            </a:r>
            <a:r>
              <a:rPr lang="en-US" dirty="0"/>
              <a:t>maven java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510" y="3076575"/>
            <a:ext cx="16290017" cy="890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8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44509F-90D5-455A-B86D-D2BF5157B17F}"/>
              </a:ext>
            </a:extLst>
          </p:cNvPr>
          <p:cNvSpPr txBox="1">
            <a:spLocks/>
          </p:cNvSpPr>
          <p:nvPr/>
        </p:nvSpPr>
        <p:spPr bwMode="auto">
          <a:xfrm>
            <a:off x="1200150" y="571498"/>
            <a:ext cx="82296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ü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defTabSz="914400" eaLnBrk="0" fontAlgn="base">
              <a:spcBef>
                <a:spcPct val="0"/>
              </a:spcBef>
              <a:spcAft>
                <a:spcPct val="0"/>
              </a:spcAft>
              <a:buSzTx/>
              <a:buFontTx/>
              <a:buNone/>
            </a:pPr>
            <a:r>
              <a:rPr lang="en-US" altLang="en-US" sz="6000" kern="1200" dirty="0">
                <a:solidFill>
                  <a:srgbClr val="4F81BD"/>
                </a:solidFill>
                <a:ea typeface="+mn-ea"/>
                <a:cs typeface="Tahoma" panose="020B0604030504040204" pitchFamily="34" charset="0"/>
              </a:rPr>
              <a:t>Download .jar file</a:t>
            </a:r>
            <a:endParaRPr lang="vi-VN" altLang="en-US" sz="6000" kern="1200" dirty="0">
              <a:solidFill>
                <a:srgbClr val="4F81BD"/>
              </a:solidFill>
              <a:ea typeface="+mn-ea"/>
              <a:cs typeface="Tahoma" panose="020B0604030504040204" pitchFamily="34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630930" y="2050955"/>
            <a:ext cx="19325462" cy="867343"/>
          </a:xfrm>
          <a:prstGeom prst="rect">
            <a:avLst/>
          </a:prstGeom>
        </p:spPr>
        <p:txBody>
          <a:bodyPr>
            <a:normAutofit/>
          </a:bodyPr>
          <a:lstStyle>
            <a:lvl1pPr marL="611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55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00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44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89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833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78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7226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67187" marR="0" indent="-611187" algn="l" defTabSz="821531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45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>
              <a:buFont typeface="Wingdings" panose="05000000000000000000" pitchFamily="2" charset="2"/>
              <a:buChar char="Ø"/>
            </a:pPr>
            <a:r>
              <a:rPr lang="en-US" dirty="0" smtClean="0"/>
              <a:t> Add library to Java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410" y="4375106"/>
            <a:ext cx="6432613" cy="36147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2367" y="1642480"/>
            <a:ext cx="6281054" cy="108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8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27069</TotalTime>
  <Words>408</Words>
  <Application>Microsoft Office PowerPoint</Application>
  <PresentationFormat>Custom</PresentationFormat>
  <Paragraphs>103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 Arial (Headings)</vt:lpstr>
      <vt:lpstr>Arial</vt:lpstr>
      <vt:lpstr>Arial (Body)</vt:lpstr>
      <vt:lpstr>Calibri</vt:lpstr>
      <vt:lpstr>Courier New</vt:lpstr>
      <vt:lpstr>Helvetica Neue</vt:lpstr>
      <vt:lpstr>Helvetica Neue Light</vt:lpstr>
      <vt:lpstr>Helvetica Neue Medium</vt:lpstr>
      <vt:lpstr>Meiryo</vt:lpstr>
      <vt:lpstr>Tahoma</vt:lpstr>
      <vt:lpstr>Times New Roman</vt:lpstr>
      <vt:lpstr>Wingdings</vt:lpstr>
      <vt:lpstr>White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Nguyen Anh Quan (VTI.GA)</dc:creator>
  <cp:keywords/>
  <dc:description/>
  <cp:lastModifiedBy>Giuse Hung</cp:lastModifiedBy>
  <cp:revision>2942</cp:revision>
  <cp:lastPrinted>2019-09-17T11:00:25Z</cp:lastPrinted>
  <dcterms:modified xsi:type="dcterms:W3CDTF">2021-05-21T02:51:41Z</dcterms:modified>
  <cp:category/>
</cp:coreProperties>
</file>